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5" r:id="rId5"/>
    <p:sldId id="329" r:id="rId6"/>
    <p:sldId id="308" r:id="rId7"/>
    <p:sldId id="342" r:id="rId8"/>
    <p:sldId id="317" r:id="rId9"/>
    <p:sldId id="343" r:id="rId10"/>
    <p:sldId id="337" r:id="rId11"/>
    <p:sldId id="338" r:id="rId12"/>
    <p:sldId id="345" r:id="rId13"/>
    <p:sldId id="346" r:id="rId14"/>
    <p:sldId id="339" r:id="rId15"/>
    <p:sldId id="330" r:id="rId16"/>
    <p:sldId id="341" r:id="rId17"/>
    <p:sldId id="361" r:id="rId18"/>
    <p:sldId id="313" r:id="rId19"/>
    <p:sldId id="315" r:id="rId20"/>
    <p:sldId id="316" r:id="rId21"/>
    <p:sldId id="318" r:id="rId22"/>
    <p:sldId id="350" r:id="rId23"/>
    <p:sldId id="351" r:id="rId24"/>
    <p:sldId id="352" r:id="rId25"/>
    <p:sldId id="353" r:id="rId26"/>
    <p:sldId id="354" r:id="rId27"/>
    <p:sldId id="355" r:id="rId28"/>
    <p:sldId id="357" r:id="rId29"/>
    <p:sldId id="358" r:id="rId30"/>
    <p:sldId id="359" r:id="rId31"/>
    <p:sldId id="360" r:id="rId32"/>
    <p:sldId id="349" r:id="rId33"/>
    <p:sldId id="333" r:id="rId34"/>
  </p:sldIdLst>
  <p:sldSz cx="12192000" cy="6858000"/>
  <p:notesSz cx="6858000" cy="9144000"/>
  <p:custDataLst>
    <p:tags r:id="rId37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Balisky" initials="CB" lastIdx="2" clrIdx="0">
    <p:extLst>
      <p:ext uri="{19B8F6BF-5375-455C-9EA6-DF929625EA0E}">
        <p15:presenceInfo xmlns:p15="http://schemas.microsoft.com/office/powerpoint/2012/main" userId="dfa9f829fdc5cf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49" autoAdjust="0"/>
  </p:normalViewPr>
  <p:slideViewPr>
    <p:cSldViewPr showGuides="1">
      <p:cViewPr varScale="1">
        <p:scale>
          <a:sx n="63" d="100"/>
          <a:sy n="63" d="100"/>
        </p:scale>
        <p:origin x="86" y="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2T13:38:04.286" idx="2">
    <p:pos x="10" y="10"/>
    <p:text>Bref une espèces animale est un groupe d'animaux capables de se reporduire entre eux avec une descendance viable elle même capable d e se reproduire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2T06:27:57.479" idx="1">
    <p:pos x="10" y="10"/>
    <p:text>Il est probable que l'homme préhistorique avait déja une classification simple des espèces : 
Les espèces comestibles
Les espèces dangereuses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3C41D4-E5C2-48B8-BFBA-E479B1DB16A9}" type="datetime1">
              <a:rPr lang="fr-FR" smtClean="0"/>
              <a:t>15/01/2020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6E30-EA26-42DB-A0B5-B3C4DF5444BE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53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20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52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99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57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58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Gande vagu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6553319" cy="6857942"/>
          </a:xfrm>
          <a:prstGeom prst="rect">
            <a:avLst/>
          </a:prstGeom>
        </p:spPr>
      </p:pic>
      <p:sp>
        <p:nvSpPr>
          <p:cNvPr id="8" name="Rectangle 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5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10640" y="5562601"/>
            <a:ext cx="457318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C9BB84-030C-444D-9643-DB4640D1D408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810" y="609600"/>
            <a:ext cx="7393324" cy="5638800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47BED-57EE-49DB-82C8-4F2FFC5A9DFB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980128" y="6400800"/>
            <a:ext cx="5956385" cy="276228"/>
          </a:xfr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230155" y="6400800"/>
            <a:ext cx="1549063" cy="276228"/>
          </a:xfrm>
        </p:spPr>
        <p:txBody>
          <a:bodyPr rtlCol="0"/>
          <a:lstStyle>
            <a:lvl1pPr>
              <a:defRPr/>
            </a:lvl1pPr>
          </a:lstStyle>
          <a:p>
            <a:fld id="{FE269BEA-5ED8-4CBA-967B-ABB92A3582B0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9431" y="6400800"/>
            <a:ext cx="1067080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447" y="1616076"/>
            <a:ext cx="7317104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37448" y="4495802"/>
            <a:ext cx="7317104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6A291E-F8B6-4258-952C-7ECA6FDB03E4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80130" y="1828800"/>
            <a:ext cx="4420751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5762" y="1828800"/>
            <a:ext cx="4420751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EE0A09-548B-45D5-86C5-89B221F4D121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538" y="1828800"/>
            <a:ext cx="4417703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8538" y="2743200"/>
            <a:ext cx="4417703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3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3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52094A-2EC2-4D65-8983-A459FFE297B2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5CD3C3-33DF-4728-BDF9-CF7A787F4234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Grande vague (semi-transparente)" title="Vag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"/>
            <a:ext cx="12191999" cy="6857887"/>
          </a:xfrm>
          <a:prstGeom prst="rect">
            <a:avLst/>
          </a:prstGeom>
        </p:spPr>
      </p:pic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B78387-BDB3-4A1C-B5B8-09CFBF11C426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80129" y="588965"/>
            <a:ext cx="3658553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2" y="588965"/>
            <a:ext cx="5487829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80129" y="3581401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AE145E-6BAB-49B6-8D1B-867704934F2B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6096048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6309138" y="805658"/>
            <a:ext cx="5061604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80129" y="3581401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A6BC39-C39F-4877-B58D-BA3F5D20EEEC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Grande vague (semi-transparente)" title="Vag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"/>
            <a:ext cx="12191999" cy="6857887"/>
          </a:xfrm>
          <a:prstGeom prst="rect">
            <a:avLst/>
          </a:prstGeom>
        </p:spPr>
      </p:pic>
      <p:pic>
        <p:nvPicPr>
          <p:cNvPr id="10" name="Image 9" descr="Gande vagu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1006419" y="0"/>
            <a:ext cx="22866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980129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980129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80128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6E09-8667-453C-BCCE-5C39DF28FF66}" type="datetime1">
              <a:rPr lang="fr-FR" smtClean="0"/>
              <a:pPr/>
              <a:t>15/01/2020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s://fr.wikipedia.org/wiki/Population" TargetMode="External"/><Relationship Id="rId7" Type="http://schemas.openxmlformats.org/officeDocument/2006/relationships/hyperlink" Target="https://fr.wikipedia.org/wiki/F%C3%A9condit%C3%A9" TargetMode="External"/><Relationship Id="rId2" Type="http://schemas.openxmlformats.org/officeDocument/2006/relationships/hyperlink" Target="https://fr.wikipedia.org/wiki/Ernst_May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Vie" TargetMode="External"/><Relationship Id="rId5" Type="http://schemas.openxmlformats.org/officeDocument/2006/relationships/hyperlink" Target="https://fr.wikipedia.org/wiki/Prog%C3%A9niture" TargetMode="External"/><Relationship Id="rId4" Type="http://schemas.openxmlformats.org/officeDocument/2006/relationships/hyperlink" Target="https://fr.wikipedia.org/wiki/Naturell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ezoom.org/life/@Vertebrata=801601#x-231,y1986,w4.9324" TargetMode="External"/><Relationship Id="rId3" Type="http://schemas.openxmlformats.org/officeDocument/2006/relationships/hyperlink" Target="http://acces.ens-lyon.fr/acces/thematiques/biodiversite/dossiers-thematiques/les-trois-domaines-du-vivant/historique-de-la-classification-du-vivant-1" TargetMode="External"/><Relationship Id="rId7" Type="http://schemas.openxmlformats.org/officeDocument/2006/relationships/hyperlink" Target="https://fr.wikipedia.org/wiki/Taxonomie" TargetMode="External"/><Relationship Id="rId2" Type="http://schemas.openxmlformats.org/officeDocument/2006/relationships/hyperlink" Target="https://fr.wikipedia.org/wiki/Histoire_de_la_pens%C3%A9e_%C3%A9volutionnis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Empire_(biologie)" TargetMode="External"/><Relationship Id="rId5" Type="http://schemas.openxmlformats.org/officeDocument/2006/relationships/hyperlink" Target="https://fr.wikipedia.org/wiki/Esp%C3%A8ce#cite_note-6" TargetMode="External"/><Relationship Id="rId4" Type="http://schemas.openxmlformats.org/officeDocument/2006/relationships/hyperlink" Target="https://www.biodiversitylibrary.org/ia/tableaulment00cuvi#page/10/mode/1u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6781979" y="1600200"/>
            <a:ext cx="3562493" cy="37338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PB1</a:t>
            </a:r>
            <a:br>
              <a:rPr lang="fr-FR" dirty="0"/>
            </a:br>
            <a:r>
              <a:rPr lang="fr-FR" dirty="0"/>
              <a:t>Classification des espèces </a:t>
            </a:r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/>
              <a:t>Christophe Balisky V1 15/01/2020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3124C-6F95-4E3F-AB9E-F5626A26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9" y="476673"/>
            <a:ext cx="6859787" cy="449913"/>
          </a:xfrm>
        </p:spPr>
        <p:txBody>
          <a:bodyPr>
            <a:normAutofit fontScale="90000"/>
          </a:bodyPr>
          <a:lstStyle/>
          <a:p>
            <a:r>
              <a:rPr lang="fr-FR" sz="1350" dirty="0">
                <a:solidFill>
                  <a:schemeClr val="accent2"/>
                </a:solidFill>
              </a:rPr>
              <a:t>Charles Darwin </a:t>
            </a:r>
            <a:r>
              <a:rPr lang="fr-FR" sz="1350" dirty="0"/>
              <a:t>: 1856 "</a:t>
            </a:r>
            <a:r>
              <a:rPr lang="fr-FR" sz="1350" i="1" dirty="0"/>
              <a:t>Origine des espèces</a:t>
            </a:r>
            <a:r>
              <a:rPr lang="fr-FR" sz="1350" dirty="0"/>
              <a:t>", évolution, spéciation , sélection naturelle</a:t>
            </a:r>
          </a:p>
        </p:txBody>
      </p:sp>
      <p:pic>
        <p:nvPicPr>
          <p:cNvPr id="2056" name="Picture 8" descr="http://3.bp.blogspot.com/-Ayuk4q4onjg/VItP9rlChWI/AAAAAAAADSE/5sZ_tjMTiKc/s1600/DAR80-1.gif">
            <a:extLst>
              <a:ext uri="{FF2B5EF4-FFF2-40B4-BE49-F238E27FC236}">
                <a16:creationId xmlns:a16="http://schemas.microsoft.com/office/drawing/2014/main" id="{0AE63CE0-0A96-4405-BD4B-392A596E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58" y="1445202"/>
            <a:ext cx="3242674" cy="19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ownload.vikidia.org/vikidia/fr/images/c/c5/Caricature_Darwin.jpg">
            <a:extLst>
              <a:ext uri="{FF2B5EF4-FFF2-40B4-BE49-F238E27FC236}">
                <a16:creationId xmlns:a16="http://schemas.microsoft.com/office/drawing/2014/main" id="{9F138E31-928B-409A-80F6-D2D01D996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7" y="3260058"/>
            <a:ext cx="1935090" cy="25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2pacxFB3Xic/T79GW_qAdgI/AAAAAAAAALg/tCx4swRf2t0/s1600/DarwinArchive_CUL-DAR205.5.183-184_001.jpg">
            <a:extLst>
              <a:ext uri="{FF2B5EF4-FFF2-40B4-BE49-F238E27FC236}">
                <a16:creationId xmlns:a16="http://schemas.microsoft.com/office/drawing/2014/main" id="{2A9C87E3-1E70-47A6-AED8-EF1974C9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82" y="1443868"/>
            <a:ext cx="2750888" cy="43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Ã©sultat de recherche d'images pour &quot;drawings of darwin&quot;">
            <a:extLst>
              <a:ext uri="{FF2B5EF4-FFF2-40B4-BE49-F238E27FC236}">
                <a16:creationId xmlns:a16="http://schemas.microsoft.com/office/drawing/2014/main" id="{08316B60-A88F-407A-A1A0-7C9D9889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18" y="3429000"/>
            <a:ext cx="3102915" cy="24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9353F8-047D-41C1-A588-009E12280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42" y="905812"/>
            <a:ext cx="3187185" cy="5046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EA9882-2AE0-47FF-B543-791D5F543B7D}"/>
              </a:ext>
            </a:extLst>
          </p:cNvPr>
          <p:cNvSpPr/>
          <p:nvPr/>
        </p:nvSpPr>
        <p:spPr>
          <a:xfrm>
            <a:off x="3070877" y="1160157"/>
            <a:ext cx="166770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accent2"/>
                </a:solidFill>
                <a:latin typeface="Linux Libertine"/>
              </a:rPr>
              <a:t>Ernst Haeckel, </a:t>
            </a:r>
            <a:r>
              <a:rPr lang="fr-FR" sz="1350" dirty="0">
                <a:latin typeface="Linux Libertine"/>
              </a:rPr>
              <a:t>1879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E778E0F-1D4C-47EC-AE82-C222D78C5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6" y="1419369"/>
            <a:ext cx="3215985" cy="45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LUCA ou DACU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Toutes les espèces vivantes sur terre descendent d’un même ancêtre commun : Last Universal Common </a:t>
            </a:r>
            <a:r>
              <a:rPr lang="fr-FR" dirty="0" err="1"/>
              <a:t>Ancestor</a:t>
            </a:r>
            <a:r>
              <a:rPr lang="fr-FR" dirty="0"/>
              <a:t> en Anglais ou Dernier Ancêtre Commun Universel en Français.</a:t>
            </a:r>
          </a:p>
          <a:p>
            <a:pPr marL="0" indent="0">
              <a:buNone/>
            </a:pPr>
            <a:r>
              <a:rPr lang="fr-FR" dirty="0"/>
              <a:t>Il est probable qu’il y’ait eu d’autre espèces que LUCA au moment où il vivait sur terre, mais la sélection naturelle a du tous les éliminer.   </a:t>
            </a:r>
          </a:p>
        </p:txBody>
      </p:sp>
    </p:spTree>
    <p:extLst>
      <p:ext uri="{BB962C8B-B14F-4D97-AF65-F5344CB8AC3E}">
        <p14:creationId xmlns:p14="http://schemas.microsoft.com/office/powerpoint/2010/main" val="4064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9240E4BD-97EF-407E-92C0-43DC1609A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17" y="1774694"/>
            <a:ext cx="3727385" cy="248023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60DB63-53B9-4E3F-B648-6B8D99B9FA29}"/>
              </a:ext>
            </a:extLst>
          </p:cNvPr>
          <p:cNvSpPr/>
          <p:nvPr/>
        </p:nvSpPr>
        <p:spPr>
          <a:xfrm>
            <a:off x="2800777" y="1052119"/>
            <a:ext cx="4570809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 err="1">
                <a:solidFill>
                  <a:schemeClr val="accent2"/>
                </a:solidFill>
              </a:rPr>
              <a:t>Willi</a:t>
            </a:r>
            <a:r>
              <a:rPr lang="fr-FR" sz="1350" dirty="0">
                <a:solidFill>
                  <a:schemeClr val="accent2"/>
                </a:solidFill>
              </a:rPr>
              <a:t> Hennig ,</a:t>
            </a:r>
            <a:r>
              <a:rPr lang="fr-FR" sz="1350" dirty="0"/>
              <a:t> 1950 "</a:t>
            </a:r>
            <a:r>
              <a:rPr lang="fr-FR" sz="1350" i="1" dirty="0"/>
              <a:t>Systématique Phylogénétique</a:t>
            </a:r>
            <a:r>
              <a:rPr lang="fr-FR" sz="1350" dirty="0"/>
              <a:t>" , taxinomie cladistique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8FB63-C737-47E9-9689-5DEEEF4F8DBC}"/>
              </a:ext>
            </a:extLst>
          </p:cNvPr>
          <p:cNvSpPr/>
          <p:nvPr/>
        </p:nvSpPr>
        <p:spPr>
          <a:xfrm>
            <a:off x="6906301" y="1761574"/>
            <a:ext cx="3511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généalogie qui répond à la question : qui est plus proche de qui ? </a:t>
            </a:r>
          </a:p>
          <a:p>
            <a:endParaRPr lang="fr-FR" sz="1350" dirty="0"/>
          </a:p>
          <a:p>
            <a:r>
              <a:rPr lang="fr-FR" sz="1350" dirty="0"/>
              <a:t>et non  : qui descend de qui ?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52E04C-8E74-4D7C-B6F9-F29B056FF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43" y="2886639"/>
            <a:ext cx="3727385" cy="28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71B7F-C314-4A92-BB81-906117F0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dirty="0">
                <a:solidFill>
                  <a:schemeClr val="accent2"/>
                </a:solidFill>
              </a:rPr>
              <a:t>Arbre de filiation fédéral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9104EBF-74EF-42F4-ABA3-3781AA4F6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990600"/>
            <a:ext cx="8918944" cy="57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181" y="1167035"/>
            <a:ext cx="29746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Végétaux (lignée verte)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998E96-C335-4A89-943E-BE7B17332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403" y="2249303"/>
            <a:ext cx="3315563" cy="331556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Photosynthèse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AD9573-90B0-4ABD-8FF7-991E95312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90" y="3379458"/>
            <a:ext cx="4509761" cy="30065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5B1D9A-DEC3-4FFF-ACF8-F98E862BC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86" y="332656"/>
            <a:ext cx="4406195" cy="1358577"/>
          </a:xfrm>
          <a:prstGeom prst="rect">
            <a:avLst/>
          </a:prstGeom>
        </p:spPr>
      </p:pic>
      <p:pic>
        <p:nvPicPr>
          <p:cNvPr id="1026" name="Picture 2" descr="lithophyllum_cabiochiae-vl3">
            <a:extLst>
              <a:ext uri="{FF2B5EF4-FFF2-40B4-BE49-F238E27FC236}">
                <a16:creationId xmlns:a16="http://schemas.microsoft.com/office/drawing/2014/main" id="{319107FB-E2DC-49AC-92CB-66E521BB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64" y="3379458"/>
            <a:ext cx="4492485" cy="30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81DE44-0576-4C6F-843B-BC0BABBC3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123059"/>
            <a:ext cx="7810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762" y="116632"/>
            <a:ext cx="2646222" cy="1154920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Eponges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F19F5B-742C-49E1-A40A-9572A66AD1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Absence de symétrie</a:t>
            </a:r>
          </a:p>
          <a:p>
            <a:r>
              <a:rPr lang="fr-FR" dirty="0"/>
              <a:t>Orifices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17048E-D175-4D4C-A7F9-40BB7DFD6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49" y="3420557"/>
            <a:ext cx="4651337" cy="31008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B3D77B-3DA9-4F73-9702-6F576280A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30" y="332656"/>
            <a:ext cx="3798318" cy="1171148"/>
          </a:xfrm>
          <a:prstGeom prst="rect">
            <a:avLst/>
          </a:prstGeom>
        </p:spPr>
      </p:pic>
      <p:pic>
        <p:nvPicPr>
          <p:cNvPr id="8" name="Image 7" descr="Une image contenant animal, alimentation, herbe, pizza&#10;&#10;Description générée automatiquement">
            <a:extLst>
              <a:ext uri="{FF2B5EF4-FFF2-40B4-BE49-F238E27FC236}">
                <a16:creationId xmlns:a16="http://schemas.microsoft.com/office/drawing/2014/main" id="{C81A73BC-32F5-4AD9-B6C1-145A70C7E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3012158"/>
            <a:ext cx="4683859" cy="35092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FFDBFA-A9DB-4618-ABC7-6547C8BFC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233327"/>
            <a:ext cx="11334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717" y="56782"/>
            <a:ext cx="3610823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Cnidaires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5090" y="1771218"/>
            <a:ext cx="3315563" cy="331556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radiale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BC9119-6E39-43AF-BB94-04316246F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860" y="1771218"/>
            <a:ext cx="4420751" cy="44196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Urticants</a:t>
            </a:r>
          </a:p>
          <a:p>
            <a:r>
              <a:rPr lang="fr-FR" dirty="0"/>
              <a:t>Système nerveux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6A690D-FDBB-4E57-8306-5C013433C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57" y="4097649"/>
            <a:ext cx="3858630" cy="25724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4C4625-5DCE-43D3-ACEF-AB6861E44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05" y="229746"/>
            <a:ext cx="3858631" cy="1184739"/>
          </a:xfrm>
          <a:prstGeom prst="rect">
            <a:avLst/>
          </a:prstGeom>
        </p:spPr>
      </p:pic>
      <p:pic>
        <p:nvPicPr>
          <p:cNvPr id="7" name="Image 6" descr="Une image contenant animal, extérieur, bleu, volant&#10;&#10;Description générée automatiquement">
            <a:extLst>
              <a:ext uri="{FF2B5EF4-FFF2-40B4-BE49-F238E27FC236}">
                <a16:creationId xmlns:a16="http://schemas.microsoft.com/office/drawing/2014/main" id="{6FB4E947-B034-4CAB-9D81-508083283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4" y="4096039"/>
            <a:ext cx="3858630" cy="2574030"/>
          </a:xfrm>
          <a:prstGeom prst="rect">
            <a:avLst/>
          </a:prstGeom>
        </p:spPr>
      </p:pic>
      <p:pic>
        <p:nvPicPr>
          <p:cNvPr id="9" name="Image 8" descr="Une image contenant animal, corail, vert, assis&#10;&#10;Description générée automatiquement">
            <a:extLst>
              <a:ext uri="{FF2B5EF4-FFF2-40B4-BE49-F238E27FC236}">
                <a16:creationId xmlns:a16="http://schemas.microsoft.com/office/drawing/2014/main" id="{8D5D4D15-4A74-4B9A-AEC4-08DFB1AE9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87" y="402204"/>
            <a:ext cx="3885354" cy="2914015"/>
          </a:xfrm>
          <a:prstGeom prst="rect">
            <a:avLst/>
          </a:prstGeom>
        </p:spPr>
      </p:pic>
      <p:pic>
        <p:nvPicPr>
          <p:cNvPr id="12" name="Image 11" descr="Une image contenant herbe, plante, corail, animal&#10;&#10;Description générée automatiquement">
            <a:extLst>
              <a:ext uri="{FF2B5EF4-FFF2-40B4-BE49-F238E27FC236}">
                <a16:creationId xmlns:a16="http://schemas.microsoft.com/office/drawing/2014/main" id="{4D53392E-845F-4E50-A4C1-8E4D427D7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35" y="4096039"/>
            <a:ext cx="3804251" cy="2539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5A072D-1BCA-47B9-B8FC-E3EA5FF30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9" y="130019"/>
            <a:ext cx="1104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029" y="152281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Cténaires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radiale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 nerveux</a:t>
            </a:r>
          </a:p>
          <a:p>
            <a:endParaRPr lang="fr-FR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6237" y="1828800"/>
            <a:ext cx="4420751" cy="44196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Collent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F04DC7-B420-4E80-BF01-0B0942D0C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64" y="4038600"/>
            <a:ext cx="3877412" cy="2584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assis, air, table&#10;&#10;Description générée automatiquement">
            <a:extLst>
              <a:ext uri="{FF2B5EF4-FFF2-40B4-BE49-F238E27FC236}">
                <a16:creationId xmlns:a16="http://schemas.microsoft.com/office/drawing/2014/main" id="{66E96C77-6623-430A-A427-0E37159EF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82" y="3886672"/>
            <a:ext cx="4015382" cy="2964690"/>
          </a:xfrm>
          <a:prstGeom prst="rect">
            <a:avLst/>
          </a:prstGeom>
        </p:spPr>
      </p:pic>
      <p:pic>
        <p:nvPicPr>
          <p:cNvPr id="10" name="Image 9" descr="Une image contenant animal&#10;&#10;Description générée automatiquement">
            <a:extLst>
              <a:ext uri="{FF2B5EF4-FFF2-40B4-BE49-F238E27FC236}">
                <a16:creationId xmlns:a16="http://schemas.microsoft.com/office/drawing/2014/main" id="{B5A7BD5A-0BEC-4386-AED4-ED6F8575D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-39414"/>
            <a:ext cx="2987117" cy="4045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EA01F4-5AEE-4427-9DDA-73A68E9EC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0" y="180857"/>
            <a:ext cx="10763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21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Vers plats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Cellules à noyau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Super fins (plats)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alimentation, assis, table&#10;&#10;Description générée automatiquement">
            <a:extLst>
              <a:ext uri="{FF2B5EF4-FFF2-40B4-BE49-F238E27FC236}">
                <a16:creationId xmlns:a16="http://schemas.microsoft.com/office/drawing/2014/main" id="{8434325E-A566-4D01-98AB-C099E955B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20" y="2852936"/>
            <a:ext cx="5582392" cy="3723924"/>
          </a:xfrm>
          <a:prstGeom prst="rect">
            <a:avLst/>
          </a:prstGeom>
        </p:spPr>
      </p:pic>
      <p:pic>
        <p:nvPicPr>
          <p:cNvPr id="10" name="Image 9" descr="Une image contenant animal, alimentation, morceau, tranche&#10;&#10;Description générée automatiquement">
            <a:extLst>
              <a:ext uri="{FF2B5EF4-FFF2-40B4-BE49-F238E27FC236}">
                <a16:creationId xmlns:a16="http://schemas.microsoft.com/office/drawing/2014/main" id="{F0478FD9-D6E6-47B8-9D43-4545E6074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97" y="2852936"/>
            <a:ext cx="2483223" cy="37239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0B322D-FA3D-404F-8D95-34ED5E488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2" y="387053"/>
            <a:ext cx="14859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Notion d’espèce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 </a:t>
            </a:r>
            <a:r>
              <a:rPr lang="fr-FR" dirty="0">
                <a:hlinkClick r:id="rId2" tooltip="Ernst Mayr"/>
              </a:rPr>
              <a:t>Ernst Mayr</a:t>
            </a:r>
            <a:r>
              <a:rPr lang="fr-FR" dirty="0"/>
              <a:t> (1942) : « Les espèces sont des groupes de </a:t>
            </a:r>
            <a:r>
              <a:rPr lang="fr-FR" dirty="0">
                <a:hlinkClick r:id="rId3" tooltip="Population"/>
              </a:rPr>
              <a:t>populations</a:t>
            </a:r>
            <a:r>
              <a:rPr lang="fr-FR" dirty="0"/>
              <a:t> </a:t>
            </a:r>
            <a:r>
              <a:rPr lang="fr-FR" dirty="0">
                <a:hlinkClick r:id="rId4" tooltip="Naturelle"/>
              </a:rPr>
              <a:t>naturelles</a:t>
            </a:r>
            <a:r>
              <a:rPr lang="fr-FR" dirty="0"/>
              <a:t>, effectivement ou potentiellement interfécondes, qui sont génétiquement isolées d’autres groupes similaires ». </a:t>
            </a:r>
          </a:p>
          <a:p>
            <a:r>
              <a:rPr lang="fr-FR" dirty="0"/>
              <a:t>À cette définition, il a  été rajouté que cette espèce doit pouvoir engendrer une </a:t>
            </a:r>
            <a:r>
              <a:rPr lang="fr-FR" dirty="0">
                <a:hlinkClick r:id="rId5" tooltip="Progéniture"/>
              </a:rPr>
              <a:t>progéniture</a:t>
            </a:r>
            <a:r>
              <a:rPr lang="fr-FR" dirty="0"/>
              <a:t> </a:t>
            </a:r>
            <a:r>
              <a:rPr lang="fr-FR" dirty="0">
                <a:hlinkClick r:id="rId6" tooltip="Vie"/>
              </a:rPr>
              <a:t>viable</a:t>
            </a:r>
            <a:r>
              <a:rPr lang="fr-FR" dirty="0"/>
              <a:t> et </a:t>
            </a:r>
            <a:r>
              <a:rPr lang="fr-FR" dirty="0">
                <a:hlinkClick r:id="rId7" tooltip="Fécondité"/>
              </a:rPr>
              <a:t>féconde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76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21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Vers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longs</a:t>
            </a:r>
          </a:p>
          <a:p>
            <a:r>
              <a:rPr lang="fr-FR" dirty="0"/>
              <a:t>Absence de membres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corail, assis, eau&#10;&#10;Description générée automatiquement">
            <a:extLst>
              <a:ext uri="{FF2B5EF4-FFF2-40B4-BE49-F238E27FC236}">
                <a16:creationId xmlns:a16="http://schemas.microsoft.com/office/drawing/2014/main" id="{215BC647-FDC6-4A3D-814B-FEF6702BE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04" y="3165389"/>
            <a:ext cx="5520579" cy="3680840"/>
          </a:xfrm>
          <a:prstGeom prst="rect">
            <a:avLst/>
          </a:prstGeom>
        </p:spPr>
      </p:pic>
      <p:pic>
        <p:nvPicPr>
          <p:cNvPr id="10" name="Image 9" descr="Une image contenant animal&#10;&#10;Description générée automatiquement">
            <a:extLst>
              <a:ext uri="{FF2B5EF4-FFF2-40B4-BE49-F238E27FC236}">
                <a16:creationId xmlns:a16="http://schemas.microsoft.com/office/drawing/2014/main" id="{3E944CC1-9B19-48F8-A69B-EE5151DB0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45" y="2577407"/>
            <a:ext cx="2852848" cy="42805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C61869-EF6B-45E1-BEFE-DBEC1EB5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14" y="404664"/>
            <a:ext cx="9620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296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Mollusques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7968" y="1828800"/>
            <a:ext cx="4420751" cy="44196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Mou </a:t>
            </a:r>
          </a:p>
          <a:p>
            <a:r>
              <a:rPr lang="fr-FR" dirty="0"/>
              <a:t>Coquille (optionnelle)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herbe, animal, champ, oiseau&#10;&#10;Description générée automatiquement">
            <a:extLst>
              <a:ext uri="{FF2B5EF4-FFF2-40B4-BE49-F238E27FC236}">
                <a16:creationId xmlns:a16="http://schemas.microsoft.com/office/drawing/2014/main" id="{41B985D7-8C8E-4D14-B382-C9697FFC0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39" y="205915"/>
            <a:ext cx="2671050" cy="1782926"/>
          </a:xfrm>
          <a:prstGeom prst="rect">
            <a:avLst/>
          </a:prstGeom>
        </p:spPr>
      </p:pic>
      <p:pic>
        <p:nvPicPr>
          <p:cNvPr id="10" name="Image 9" descr="Une image contenant animal, grenouille, herbe, fermer&#10;&#10;Description générée automatiquement">
            <a:extLst>
              <a:ext uri="{FF2B5EF4-FFF2-40B4-BE49-F238E27FC236}">
                <a16:creationId xmlns:a16="http://schemas.microsoft.com/office/drawing/2014/main" id="{C6D50583-477E-4E1B-A972-687079417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41" y="4423005"/>
            <a:ext cx="4420752" cy="2210376"/>
          </a:xfrm>
          <a:prstGeom prst="rect">
            <a:avLst/>
          </a:prstGeom>
        </p:spPr>
      </p:pic>
      <p:pic>
        <p:nvPicPr>
          <p:cNvPr id="12" name="Image 11" descr="Une image contenant animal, alimentation, morceau, gâteau&#10;&#10;Description générée automatiquement">
            <a:extLst>
              <a:ext uri="{FF2B5EF4-FFF2-40B4-BE49-F238E27FC236}">
                <a16:creationId xmlns:a16="http://schemas.microsoft.com/office/drawing/2014/main" id="{CC68CC5B-39CE-45C2-A074-FE2057B06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14" y="4615278"/>
            <a:ext cx="3280440" cy="2188240"/>
          </a:xfrm>
          <a:prstGeom prst="rect">
            <a:avLst/>
          </a:prstGeom>
        </p:spPr>
      </p:pic>
      <p:pic>
        <p:nvPicPr>
          <p:cNvPr id="14" name="Image 13" descr="Une image contenant animal, herbe, alimentation, assis&#10;&#10;Description générée automatiquement">
            <a:extLst>
              <a:ext uri="{FF2B5EF4-FFF2-40B4-BE49-F238E27FC236}">
                <a16:creationId xmlns:a16="http://schemas.microsoft.com/office/drawing/2014/main" id="{F5F211E7-81C3-467B-AAF5-2D44CC409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47" y="2242722"/>
            <a:ext cx="3266342" cy="21802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8DD959-78C7-4192-B5B0-E5511E448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811" y="404664"/>
            <a:ext cx="14668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21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Bryozoaires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Cellules à noyau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Lophophores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corail&#10;&#10;Description générée automatiquement">
            <a:extLst>
              <a:ext uri="{FF2B5EF4-FFF2-40B4-BE49-F238E27FC236}">
                <a16:creationId xmlns:a16="http://schemas.microsoft.com/office/drawing/2014/main" id="{6FC4DD25-6A21-4C45-801C-C93E522E0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645024"/>
            <a:ext cx="4127500" cy="3098800"/>
          </a:xfrm>
          <a:prstGeom prst="rect">
            <a:avLst/>
          </a:prstGeom>
        </p:spPr>
      </p:pic>
      <p:pic>
        <p:nvPicPr>
          <p:cNvPr id="10" name="Image 9" descr="Une image contenant animal, alimentation, assis, table&#10;&#10;Description générée automatiquement">
            <a:extLst>
              <a:ext uri="{FF2B5EF4-FFF2-40B4-BE49-F238E27FC236}">
                <a16:creationId xmlns:a16="http://schemas.microsoft.com/office/drawing/2014/main" id="{8EA06803-2084-470D-AF7B-32B82332B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42" y="2636912"/>
            <a:ext cx="2811894" cy="42210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9E5DD2-2324-4606-B3E9-0AB8C368B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08" y="299182"/>
            <a:ext cx="1095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140" y="152281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Arthropodes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9649" y="1828800"/>
            <a:ext cx="4420751" cy="44196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Armure</a:t>
            </a:r>
          </a:p>
          <a:p>
            <a:r>
              <a:rPr lang="fr-FR" dirty="0"/>
              <a:t>Pattes articulées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alimentation, ours, assis&#10;&#10;Description générée automatiquement">
            <a:extLst>
              <a:ext uri="{FF2B5EF4-FFF2-40B4-BE49-F238E27FC236}">
                <a16:creationId xmlns:a16="http://schemas.microsoft.com/office/drawing/2014/main" id="{BE5F8205-5D6C-42AB-ABA7-658B35BAE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34279"/>
            <a:ext cx="3423816" cy="2285397"/>
          </a:xfrm>
          <a:prstGeom prst="rect">
            <a:avLst/>
          </a:prstGeom>
        </p:spPr>
      </p:pic>
      <p:pic>
        <p:nvPicPr>
          <p:cNvPr id="10" name="Image 9" descr="Une image contenant animal, mangeant, assis, petit&#10;&#10;Description générée automatiquement">
            <a:extLst>
              <a:ext uri="{FF2B5EF4-FFF2-40B4-BE49-F238E27FC236}">
                <a16:creationId xmlns:a16="http://schemas.microsoft.com/office/drawing/2014/main" id="{01C0081C-0259-4BCC-998B-A29E47397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4750" y="2900617"/>
            <a:ext cx="2577250" cy="3861048"/>
          </a:xfrm>
          <a:prstGeom prst="rect">
            <a:avLst/>
          </a:prstGeom>
        </p:spPr>
      </p:pic>
      <p:pic>
        <p:nvPicPr>
          <p:cNvPr id="12" name="Image 11" descr="Une image contenant animal, petit, assis, rouge&#10;&#10;Description générée automatiquement">
            <a:extLst>
              <a:ext uri="{FF2B5EF4-FFF2-40B4-BE49-F238E27FC236}">
                <a16:creationId xmlns:a16="http://schemas.microsoft.com/office/drawing/2014/main" id="{AE7CBE27-13EA-462D-AE5B-D109EFEE3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39" y="3888767"/>
            <a:ext cx="4296547" cy="28679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73DC04-2626-4C5A-A340-820E1CD3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09650" cy="1047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25BA60-CBD9-4877-8BFE-E6EA7AADA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4" y="5581650"/>
            <a:ext cx="981075" cy="1333500"/>
          </a:xfrm>
          <a:prstGeom prst="rect">
            <a:avLst/>
          </a:prstGeom>
        </p:spPr>
      </p:pic>
      <p:pic>
        <p:nvPicPr>
          <p:cNvPr id="11" name="Image 10" descr="Une image contenant pizza, alimentation, animal, assis&#10;&#10;Description générée automatiquement">
            <a:extLst>
              <a:ext uri="{FF2B5EF4-FFF2-40B4-BE49-F238E27FC236}">
                <a16:creationId xmlns:a16="http://schemas.microsoft.com/office/drawing/2014/main" id="{FCA93384-969B-4009-8C24-E80EC88B4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49" y="4365103"/>
            <a:ext cx="3585169" cy="23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984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Echinodermes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Cellules à noyau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4425" y="1828800"/>
            <a:ext cx="4420751" cy="44196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Piquants</a:t>
            </a:r>
          </a:p>
          <a:p>
            <a:r>
              <a:rPr lang="fr-FR" dirty="0"/>
              <a:t>Symétrie pentaradiée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oiseau, fermer, grand&#10;&#10;Description générée automatiquement">
            <a:extLst>
              <a:ext uri="{FF2B5EF4-FFF2-40B4-BE49-F238E27FC236}">
                <a16:creationId xmlns:a16="http://schemas.microsoft.com/office/drawing/2014/main" id="{140DD273-6ADF-4A8D-9FEC-A20D1EE56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91" y="133350"/>
            <a:ext cx="2540000" cy="1695450"/>
          </a:xfrm>
          <a:prstGeom prst="rect">
            <a:avLst/>
          </a:prstGeom>
        </p:spPr>
      </p:pic>
      <p:pic>
        <p:nvPicPr>
          <p:cNvPr id="10" name="Image 9" descr="Une image contenant herbe, foin, animal, alimentation&#10;&#10;Description générée automatiquement">
            <a:extLst>
              <a:ext uri="{FF2B5EF4-FFF2-40B4-BE49-F238E27FC236}">
                <a16:creationId xmlns:a16="http://schemas.microsoft.com/office/drawing/2014/main" id="{6C489BD4-8E08-48B2-84B1-6B0237BE3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47" y="4007671"/>
            <a:ext cx="3256063" cy="2445665"/>
          </a:xfrm>
          <a:prstGeom prst="rect">
            <a:avLst/>
          </a:prstGeom>
        </p:spPr>
      </p:pic>
      <p:pic>
        <p:nvPicPr>
          <p:cNvPr id="12" name="Image 11" descr="Une image contenant arbre, alimentation, assis, orange&#10;&#10;Description générée automatiquement">
            <a:extLst>
              <a:ext uri="{FF2B5EF4-FFF2-40B4-BE49-F238E27FC236}">
                <a16:creationId xmlns:a16="http://schemas.microsoft.com/office/drawing/2014/main" id="{89810B3A-A686-479E-B44B-A2783BDD0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69" y="3968735"/>
            <a:ext cx="3780577" cy="2523535"/>
          </a:xfrm>
          <a:prstGeom prst="rect">
            <a:avLst/>
          </a:prstGeom>
        </p:spPr>
      </p:pic>
      <p:pic>
        <p:nvPicPr>
          <p:cNvPr id="14" name="Image 13" descr="Une image contenant animal, assis, table, alimentation&#10;&#10;Description générée automatiquement">
            <a:extLst>
              <a:ext uri="{FF2B5EF4-FFF2-40B4-BE49-F238E27FC236}">
                <a16:creationId xmlns:a16="http://schemas.microsoft.com/office/drawing/2014/main" id="{62872C62-DD17-459B-8247-3EE6158E1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48" y="3968735"/>
            <a:ext cx="3623444" cy="2714796"/>
          </a:xfrm>
          <a:prstGeom prst="rect">
            <a:avLst/>
          </a:prstGeom>
        </p:spPr>
      </p:pic>
      <p:pic>
        <p:nvPicPr>
          <p:cNvPr id="16" name="Image 15" descr="Une image contenant animal&#10;&#10;Description générée automatiquement">
            <a:extLst>
              <a:ext uri="{FF2B5EF4-FFF2-40B4-BE49-F238E27FC236}">
                <a16:creationId xmlns:a16="http://schemas.microsoft.com/office/drawing/2014/main" id="{66F7AD37-0D70-4DC6-AFB5-1335F8630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81" y="1907928"/>
            <a:ext cx="2645310" cy="1953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DB3B72-EF7C-4B5B-BAC2-21C102D46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81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21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Urochordés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3227" y="1883979"/>
            <a:ext cx="4420751" cy="44196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2 orifices</a:t>
            </a:r>
          </a:p>
          <a:p>
            <a:r>
              <a:rPr lang="fr-FR" dirty="0"/>
              <a:t>Début de colonne </a:t>
            </a:r>
            <a:br>
              <a:rPr lang="fr-FR" dirty="0"/>
            </a:br>
            <a:r>
              <a:rPr lang="fr-FR" dirty="0"/>
              <a:t>vertébrale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pizza&#10;&#10;Description générée automatiquement">
            <a:extLst>
              <a:ext uri="{FF2B5EF4-FFF2-40B4-BE49-F238E27FC236}">
                <a16:creationId xmlns:a16="http://schemas.microsoft.com/office/drawing/2014/main" id="{8893DF61-4234-43BB-82DE-41199A6FF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59" y="4093779"/>
            <a:ext cx="4143737" cy="2764221"/>
          </a:xfrm>
          <a:prstGeom prst="rect">
            <a:avLst/>
          </a:prstGeom>
        </p:spPr>
      </p:pic>
      <p:pic>
        <p:nvPicPr>
          <p:cNvPr id="10" name="Image 9" descr="Une image contenant animal, rouge, assis, orange&#10;&#10;Description générée automatiquement">
            <a:extLst>
              <a:ext uri="{FF2B5EF4-FFF2-40B4-BE49-F238E27FC236}">
                <a16:creationId xmlns:a16="http://schemas.microsoft.com/office/drawing/2014/main" id="{B27F6B75-E269-44E7-808C-C644B684F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77" y="0"/>
            <a:ext cx="3432323" cy="45811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79A683-6617-4524-899D-7152348E4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2" y="61482"/>
            <a:ext cx="885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21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Poissons cartilagineux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Squelette cartilagineux</a:t>
            </a:r>
          </a:p>
          <a:p>
            <a:r>
              <a:rPr lang="fr-FR" dirty="0"/>
              <a:t>Fentes </a:t>
            </a:r>
            <a:r>
              <a:rPr lang="fr-FR" dirty="0" err="1"/>
              <a:t>bracchiales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extérieur, animal, volant, bleu&#10;&#10;Description générée automatiquement">
            <a:extLst>
              <a:ext uri="{FF2B5EF4-FFF2-40B4-BE49-F238E27FC236}">
                <a16:creationId xmlns:a16="http://schemas.microsoft.com/office/drawing/2014/main" id="{CFCBF967-4BC7-424A-A1BE-5C80E15B8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23989" r="10717" b="9652"/>
          <a:stretch/>
        </p:blipFill>
        <p:spPr>
          <a:xfrm>
            <a:off x="7320136" y="3933056"/>
            <a:ext cx="4420751" cy="2520280"/>
          </a:xfrm>
          <a:prstGeom prst="rect">
            <a:avLst/>
          </a:prstGeom>
        </p:spPr>
      </p:pic>
      <p:pic>
        <p:nvPicPr>
          <p:cNvPr id="10" name="Image 9" descr="Une image contenant animal, poisson, assis, morceau&#10;&#10;Description générée automatiquement">
            <a:extLst>
              <a:ext uri="{FF2B5EF4-FFF2-40B4-BE49-F238E27FC236}">
                <a16:creationId xmlns:a16="http://schemas.microsoft.com/office/drawing/2014/main" id="{D7EE1C5B-885D-44A6-9941-0962355F7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23" y="2972248"/>
            <a:ext cx="2593739" cy="38857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22DC15-B2EA-4902-A692-3B5339FBE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8" y="5343525"/>
            <a:ext cx="10858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21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Poissons osseux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Squelette osseux</a:t>
            </a:r>
          </a:p>
          <a:p>
            <a:r>
              <a:rPr lang="fr-FR" dirty="0"/>
              <a:t>Nageoires radiées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animal, poisson, petit, chien&#10;&#10;Description générée automatiquement">
            <a:extLst>
              <a:ext uri="{FF2B5EF4-FFF2-40B4-BE49-F238E27FC236}">
                <a16:creationId xmlns:a16="http://schemas.microsoft.com/office/drawing/2014/main" id="{3D5EF135-E0FA-4595-9599-0BB62D74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27" y="3645024"/>
            <a:ext cx="4647952" cy="3102508"/>
          </a:xfrm>
          <a:prstGeom prst="rect">
            <a:avLst/>
          </a:prstGeom>
        </p:spPr>
      </p:pic>
      <p:pic>
        <p:nvPicPr>
          <p:cNvPr id="10" name="Image 9" descr="Une image contenant extérieur, assis, oiseau, eau&#10;&#10;Description générée automatiquement">
            <a:extLst>
              <a:ext uri="{FF2B5EF4-FFF2-40B4-BE49-F238E27FC236}">
                <a16:creationId xmlns:a16="http://schemas.microsoft.com/office/drawing/2014/main" id="{994E4D97-871A-41BF-B7BF-25E52119A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84" y="3645024"/>
            <a:ext cx="3902621" cy="26033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D375C6-FFEE-4EDB-911E-9E9F4B72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87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4B222-7BA3-40B3-A0E0-91170EA0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3288" y="262990"/>
            <a:ext cx="3342526" cy="91463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Tétrapodes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350DF-5E5F-4171-95F9-9008F58BB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Caractéristiques héritées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Visible à l’œil nu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Symétrie 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bilatérale</a:t>
            </a:r>
          </a:p>
          <a:p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Système</a:t>
            </a:r>
            <a:b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nerveux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015B1D-FB98-4375-A893-81EB67D7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5729" y="1828800"/>
            <a:ext cx="4420751" cy="44196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Caractères dérivés propres</a:t>
            </a:r>
          </a:p>
          <a:p>
            <a:r>
              <a:rPr lang="fr-FR" dirty="0"/>
              <a:t>Squelette osseux</a:t>
            </a:r>
          </a:p>
          <a:p>
            <a:r>
              <a:rPr lang="fr-FR" dirty="0"/>
              <a:t>4 membres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5A9BC-1C65-4951-8167-B9A38BE9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1" y="404664"/>
            <a:ext cx="3828762" cy="1180535"/>
          </a:xfrm>
          <a:prstGeom prst="rect">
            <a:avLst/>
          </a:prstGeom>
        </p:spPr>
      </p:pic>
      <p:pic>
        <p:nvPicPr>
          <p:cNvPr id="8" name="Image 7" descr="Une image contenant extérieur, animal, mammifère, oiseau&#10;&#10;Description générée automatiquement">
            <a:extLst>
              <a:ext uri="{FF2B5EF4-FFF2-40B4-BE49-F238E27FC236}">
                <a16:creationId xmlns:a16="http://schemas.microsoft.com/office/drawing/2014/main" id="{3EAADA9D-058E-42B3-9487-6A7AC3447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17" y="3790126"/>
            <a:ext cx="4221459" cy="2817824"/>
          </a:xfrm>
          <a:prstGeom prst="rect">
            <a:avLst/>
          </a:prstGeom>
        </p:spPr>
      </p:pic>
      <p:pic>
        <p:nvPicPr>
          <p:cNvPr id="10" name="Image 9" descr="Une image contenant reptile, tortue, animal, extérieur&#10;&#10;Description générée automatiquement">
            <a:extLst>
              <a:ext uri="{FF2B5EF4-FFF2-40B4-BE49-F238E27FC236}">
                <a16:creationId xmlns:a16="http://schemas.microsoft.com/office/drawing/2014/main" id="{49455B48-DA6A-4B3F-9529-6AAD3C5A7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77" y="3767541"/>
            <a:ext cx="4221459" cy="2817824"/>
          </a:xfrm>
          <a:prstGeom prst="rect">
            <a:avLst/>
          </a:prstGeom>
        </p:spPr>
      </p:pic>
      <p:pic>
        <p:nvPicPr>
          <p:cNvPr id="12" name="Image 11" descr="Une image contenant extérieur, animal, volant, bleu&#10;&#10;Description générée automatiquement">
            <a:extLst>
              <a:ext uri="{FF2B5EF4-FFF2-40B4-BE49-F238E27FC236}">
                <a16:creationId xmlns:a16="http://schemas.microsoft.com/office/drawing/2014/main" id="{267E2760-3EE5-4D1E-BFB9-5E3D44BC3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22" y="-5756"/>
            <a:ext cx="2533751" cy="37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D8342-7A23-4D40-BBE8-5BFBF7E3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098" y="1142406"/>
            <a:ext cx="6859787" cy="55795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7E5E6-5403-421E-BFE4-563A36765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9097" y="2228539"/>
            <a:ext cx="7084388" cy="3315563"/>
          </a:xfrm>
        </p:spPr>
        <p:txBody>
          <a:bodyPr/>
          <a:lstStyle/>
          <a:p>
            <a:r>
              <a:rPr lang="fr-FR" dirty="0"/>
              <a:t>La classification n’est pas figée, elle évolue régulièrement.</a:t>
            </a:r>
          </a:p>
          <a:p>
            <a:r>
              <a:rPr lang="fr-FR" dirty="0"/>
              <a:t>C’est une excellente aide à l’identification des espèces sous marines, mais pour cela il faut connaître les clefs de détermination des différents embranchements.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9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accent2"/>
                </a:solidFill>
              </a:rPr>
              <a:t>La classification à  quoi ça sert?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/>
              <a:t>C’est un moyen de trier, classer et ranger les espèces vivantes</a:t>
            </a:r>
          </a:p>
          <a:p>
            <a:pPr rtl="0"/>
            <a:r>
              <a:rPr lang="fr-FR" dirty="0"/>
              <a:t>Evolue régulièrement en fonction des croyances et des nouvelles connaissances scientifiques.</a:t>
            </a:r>
          </a:p>
          <a:p>
            <a:pPr rtl="0"/>
            <a:r>
              <a:rPr lang="fr-FR" dirty="0"/>
              <a:t>C’est de plus en plus une aide à l’identification des espèces (diagnose).</a:t>
            </a:r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3D97A5C-110A-477B-8548-18CBAC6D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 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A5A212-E3AC-4B91-83EE-34A8F8E4C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https://fr.wikipedia.org/wiki/Histoire_de_la_pens%C3%A9e_%C3%A9volutionniste</a:t>
            </a:r>
            <a:endParaRPr lang="fr-FR" dirty="0"/>
          </a:p>
          <a:p>
            <a:r>
              <a:rPr lang="fr-FR" dirty="0">
                <a:hlinkClick r:id="rId3"/>
              </a:rPr>
              <a:t>http://acces.ens-lyon.fr/acces/thematiques/biodiversite/dossiers-thematiques/les-trois-domaines-du-vivant/historique-de-la-classification-du-vivant-1</a:t>
            </a:r>
            <a:endParaRPr lang="fr-FR" dirty="0"/>
          </a:p>
          <a:p>
            <a:r>
              <a:rPr lang="fr-FR" dirty="0">
                <a:hlinkClick r:id="rId4"/>
              </a:rPr>
              <a:t>https://www.biodiversitylibrary.org/ia/tableaulment00cuvi#page/10/mode/1up</a:t>
            </a:r>
            <a:endParaRPr lang="fr-FR" dirty="0"/>
          </a:p>
          <a:p>
            <a:r>
              <a:rPr lang="fr-FR" dirty="0">
                <a:hlinkClick r:id="rId5"/>
              </a:rPr>
              <a:t>https://fr.wikipedia.org/wiki/Esp%C3%A8ce#cite_note-6</a:t>
            </a:r>
            <a:endParaRPr lang="fr-FR" dirty="0"/>
          </a:p>
          <a:p>
            <a:r>
              <a:rPr lang="fr-FR" dirty="0">
                <a:hlinkClick r:id="rId6"/>
              </a:rPr>
              <a:t>https://fr.wikipedia.org/wiki/Empire_(biologie)</a:t>
            </a:r>
            <a:endParaRPr lang="fr-FR" dirty="0"/>
          </a:p>
          <a:p>
            <a:r>
              <a:rPr lang="fr-FR" dirty="0">
                <a:hlinkClick r:id="rId7"/>
              </a:rPr>
              <a:t>https://fr.wikipedia.org/wiki/Taxonomie</a:t>
            </a:r>
            <a:endParaRPr lang="fr-FR" dirty="0"/>
          </a:p>
          <a:p>
            <a:r>
              <a:rPr lang="fr-FR">
                <a:hlinkClick r:id="rId8"/>
              </a:rPr>
              <a:t>http://www.onezoom.org/life/@Vertebrata=801601#x-231,y1986,w4.9324</a:t>
            </a:r>
            <a:endParaRPr lang="fr-FR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6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95663-1898-4F41-A29D-FC450080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097" y="1367175"/>
            <a:ext cx="6859787" cy="9146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https://www.ariege.com/images/que-visiter/grottes/niaux-long.jpg">
            <a:extLst>
              <a:ext uri="{FF2B5EF4-FFF2-40B4-BE49-F238E27FC236}">
                <a16:creationId xmlns:a16="http://schemas.microsoft.com/office/drawing/2014/main" id="{0996C6EC-37C8-4E15-8834-58C8DD6DA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3" y="1188717"/>
            <a:ext cx="5430664" cy="13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peintures rupestres&quot;">
            <a:extLst>
              <a:ext uri="{FF2B5EF4-FFF2-40B4-BE49-F238E27FC236}">
                <a16:creationId xmlns:a16="http://schemas.microsoft.com/office/drawing/2014/main" id="{FDA8D209-10C2-4EA7-9B52-3642BF60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60" y="4199011"/>
            <a:ext cx="3133164" cy="16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peintures rupestres&quot;">
            <a:extLst>
              <a:ext uri="{FF2B5EF4-FFF2-40B4-BE49-F238E27FC236}">
                <a16:creationId xmlns:a16="http://schemas.microsoft.com/office/drawing/2014/main" id="{A9A3189F-00C5-476D-BE95-59A7D94D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78" y="2460272"/>
            <a:ext cx="2389786" cy="17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DE chauvet - Maxppp">
            <a:extLst>
              <a:ext uri="{FF2B5EF4-FFF2-40B4-BE49-F238E27FC236}">
                <a16:creationId xmlns:a16="http://schemas.microsoft.com/office/drawing/2014/main" id="{02B170D0-15B0-402C-A553-003E68FF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3" y="4225332"/>
            <a:ext cx="2903576" cy="166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associÃ©e">
            <a:extLst>
              <a:ext uri="{FF2B5EF4-FFF2-40B4-BE49-F238E27FC236}">
                <a16:creationId xmlns:a16="http://schemas.microsoft.com/office/drawing/2014/main" id="{A5C1E078-E88B-4A48-B85E-B4153182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4" y="2489212"/>
            <a:ext cx="4566045" cy="17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Ã©sultat de recherche d'images pour &quot;peintures rupestres mammouth&quot;">
            <a:extLst>
              <a:ext uri="{FF2B5EF4-FFF2-40B4-BE49-F238E27FC236}">
                <a16:creationId xmlns:a16="http://schemas.microsoft.com/office/drawing/2014/main" id="{0AF73D55-215B-4E04-BFE1-DBA2E9B27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73" y="1180229"/>
            <a:ext cx="1759591" cy="12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0F4BD4-1330-4757-AD70-3042926C641C}"/>
              </a:ext>
            </a:extLst>
          </p:cNvPr>
          <p:cNvSpPr/>
          <p:nvPr/>
        </p:nvSpPr>
        <p:spPr>
          <a:xfrm>
            <a:off x="2460095" y="858095"/>
            <a:ext cx="597533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chemeClr val="accent2"/>
                </a:solidFill>
              </a:rPr>
              <a:t>Un peu d’histoire :</a:t>
            </a:r>
          </a:p>
        </p:txBody>
      </p:sp>
    </p:spTree>
    <p:extLst>
      <p:ext uri="{BB962C8B-B14F-4D97-AF65-F5344CB8AC3E}">
        <p14:creationId xmlns:p14="http://schemas.microsoft.com/office/powerpoint/2010/main" val="7417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D7DEEE-0C8E-4F56-AB6C-9783D35A110D}"/>
              </a:ext>
            </a:extLst>
          </p:cNvPr>
          <p:cNvSpPr/>
          <p:nvPr/>
        </p:nvSpPr>
        <p:spPr>
          <a:xfrm>
            <a:off x="3340978" y="939268"/>
            <a:ext cx="59753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chemeClr val="accent2"/>
                </a:solidFill>
              </a:rPr>
              <a:t>Aristote</a:t>
            </a:r>
            <a:r>
              <a:rPr lang="fr-FR" sz="1350" dirty="0"/>
              <a:t> , 4</a:t>
            </a:r>
            <a:r>
              <a:rPr lang="fr-FR" sz="1350" baseline="30000" dirty="0"/>
              <a:t>ème</a:t>
            </a:r>
            <a:r>
              <a:rPr lang="fr-FR" sz="1350" dirty="0"/>
              <a:t> siècle avant JC "</a:t>
            </a:r>
            <a:r>
              <a:rPr lang="fr-FR" sz="1350" i="1" dirty="0"/>
              <a:t>Histoire des animaux </a:t>
            </a:r>
            <a:r>
              <a:rPr lang="fr-FR" sz="1350" dirty="0"/>
              <a:t>", nature continue.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37AFD2-DFE2-4A45-90B7-50DB685D0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276873"/>
            <a:ext cx="3133164" cy="42251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A4A1A3-DE22-47EC-A949-766D3C194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511" y="2276872"/>
            <a:ext cx="48577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0AAC5-6BB6-4F9F-A2A9-AB6AACB3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500" dirty="0">
                <a:solidFill>
                  <a:schemeClr val="accent2"/>
                </a:solidFill>
              </a:rPr>
              <a:t>Al Jahiz</a:t>
            </a:r>
            <a:r>
              <a:rPr lang="fr-FR" sz="1500" dirty="0"/>
              <a:t> (776-868) "</a:t>
            </a:r>
            <a:r>
              <a:rPr lang="fr-FR" sz="1500" i="1" dirty="0"/>
              <a:t>Livre des Animaux</a:t>
            </a:r>
            <a:r>
              <a:rPr lang="fr-FR" sz="1500" dirty="0"/>
              <a:t> "</a:t>
            </a:r>
            <a:r>
              <a:rPr lang="fr-FR" sz="1500" i="1" dirty="0"/>
              <a:t> </a:t>
            </a:r>
            <a:r>
              <a:rPr lang="fr-FR" sz="1500" dirty="0"/>
              <a:t>première théorie de l’évolution près de 1000 ans avant Darwin</a:t>
            </a:r>
            <a:br>
              <a:rPr lang="fr-FR" dirty="0"/>
            </a:br>
            <a:endParaRPr lang="fr-FR" dirty="0"/>
          </a:p>
        </p:txBody>
      </p:sp>
      <p:pic>
        <p:nvPicPr>
          <p:cNvPr id="5124" name="Picture 4" descr="http://1001inventions.com/img/jahiz-page-12.jpg">
            <a:extLst>
              <a:ext uri="{FF2B5EF4-FFF2-40B4-BE49-F238E27FC236}">
                <a16:creationId xmlns:a16="http://schemas.microsoft.com/office/drawing/2014/main" id="{BE23ED22-1AEE-4828-876F-D53212AF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81" y="1506901"/>
            <a:ext cx="4051505" cy="25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001inventions.com/img/jahiz04.jpg">
            <a:extLst>
              <a:ext uri="{FF2B5EF4-FFF2-40B4-BE49-F238E27FC236}">
                <a16:creationId xmlns:a16="http://schemas.microsoft.com/office/drawing/2014/main" id="{5CAF185B-45D9-4264-9FE9-F2E56C54BE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50" y="4013046"/>
            <a:ext cx="2971104" cy="18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nybooks.com/wp-content/uploads/2015/05/bellaigue_2-060415.jpg">
            <a:extLst>
              <a:ext uri="{FF2B5EF4-FFF2-40B4-BE49-F238E27FC236}">
                <a16:creationId xmlns:a16="http://schemas.microsoft.com/office/drawing/2014/main" id="{A0BB2E9E-D072-4A0E-8266-8E300937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49" y="1754377"/>
            <a:ext cx="2750850" cy="41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CADA8F-AEE2-4879-9FEA-79BD8454B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18" y="1538299"/>
            <a:ext cx="3133164" cy="43617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502621-7CA4-4E4E-B38A-385F4774D10C}"/>
              </a:ext>
            </a:extLst>
          </p:cNvPr>
          <p:cNvSpPr/>
          <p:nvPr/>
        </p:nvSpPr>
        <p:spPr>
          <a:xfrm>
            <a:off x="2975430" y="1052117"/>
            <a:ext cx="673991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 err="1">
                <a:solidFill>
                  <a:schemeClr val="accent2"/>
                </a:solidFill>
              </a:rPr>
              <a:t>Fray</a:t>
            </a:r>
            <a:r>
              <a:rPr lang="fr-FR" sz="1350" dirty="0">
                <a:solidFill>
                  <a:schemeClr val="accent2"/>
                </a:solidFill>
              </a:rPr>
              <a:t> Diego de </a:t>
            </a:r>
            <a:r>
              <a:rPr lang="fr-FR" sz="1350" dirty="0" err="1">
                <a:solidFill>
                  <a:schemeClr val="accent2"/>
                </a:solidFill>
              </a:rPr>
              <a:t>Valades</a:t>
            </a:r>
            <a:r>
              <a:rPr lang="fr-FR" sz="1350" dirty="0">
                <a:solidFill>
                  <a:schemeClr val="accent2"/>
                </a:solidFill>
              </a:rPr>
              <a:t> </a:t>
            </a:r>
            <a:r>
              <a:rPr lang="fr-FR" sz="1350" dirty="0"/>
              <a:t>(1579) "</a:t>
            </a:r>
            <a:r>
              <a:rPr lang="fr-FR" sz="1350" i="1" dirty="0" err="1"/>
              <a:t>Rhetorica</a:t>
            </a:r>
            <a:r>
              <a:rPr lang="fr-FR" sz="1350" i="1" dirty="0"/>
              <a:t> </a:t>
            </a:r>
            <a:r>
              <a:rPr lang="fr-FR" sz="1350" i="1" dirty="0" err="1"/>
              <a:t>christiana</a:t>
            </a:r>
            <a:r>
              <a:rPr lang="fr-FR" sz="1350" dirty="0"/>
              <a:t>", Chaine des êtres</a:t>
            </a:r>
          </a:p>
        </p:txBody>
      </p:sp>
    </p:spTree>
    <p:extLst>
      <p:ext uri="{BB962C8B-B14F-4D97-AF65-F5344CB8AC3E}">
        <p14:creationId xmlns:p14="http://schemas.microsoft.com/office/powerpoint/2010/main" val="1912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02FC5A2-F09C-4219-BB61-1F4842431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44" y="856580"/>
            <a:ext cx="788756" cy="5144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7F3B8C-A931-4A7C-BCFF-1D01748CA1A9}"/>
              </a:ext>
            </a:extLst>
          </p:cNvPr>
          <p:cNvSpPr/>
          <p:nvPr/>
        </p:nvSpPr>
        <p:spPr>
          <a:xfrm>
            <a:off x="2692737" y="970910"/>
            <a:ext cx="2268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chemeClr val="accent2"/>
                </a:solidFill>
              </a:rPr>
              <a:t>Charles Bonnet,</a:t>
            </a:r>
            <a:r>
              <a:rPr lang="fr-FR" sz="1350" dirty="0"/>
              <a:t>1764, "</a:t>
            </a:r>
            <a:r>
              <a:rPr lang="fr-FR" sz="1350" i="1" dirty="0"/>
              <a:t>Contemplation de la nature</a:t>
            </a:r>
            <a:r>
              <a:rPr lang="fr-FR" sz="1350" dirty="0"/>
              <a:t>"  échelle des êtres vivants</a:t>
            </a:r>
          </a:p>
        </p:txBody>
      </p:sp>
    </p:spTree>
    <p:extLst>
      <p:ext uri="{BB962C8B-B14F-4D97-AF65-F5344CB8AC3E}">
        <p14:creationId xmlns:p14="http://schemas.microsoft.com/office/powerpoint/2010/main" val="33250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3816A-ADBD-4E92-B693-633D3D91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098" y="1142406"/>
            <a:ext cx="6859787" cy="611973"/>
          </a:xfrm>
        </p:spPr>
        <p:txBody>
          <a:bodyPr>
            <a:normAutofit fontScale="90000"/>
          </a:bodyPr>
          <a:lstStyle/>
          <a:p>
            <a:r>
              <a:rPr lang="fr-FR" sz="1350" dirty="0">
                <a:solidFill>
                  <a:schemeClr val="accent2"/>
                </a:solidFill>
              </a:rPr>
              <a:t>Jean-Baptiste de Lamarck </a:t>
            </a:r>
            <a:r>
              <a:rPr lang="fr-FR" sz="1350" dirty="0"/>
              <a:t>: 1809  "</a:t>
            </a:r>
            <a:r>
              <a:rPr lang="fr-FR" sz="1350" i="1" dirty="0"/>
              <a:t>Philosophie zoologique</a:t>
            </a:r>
            <a:r>
              <a:rPr lang="fr-FR" sz="1350" dirty="0"/>
              <a:t>" , transformisme et génération spontanée, transmission des caractères acquis.</a:t>
            </a:r>
            <a:br>
              <a:rPr lang="fr-FR" sz="1350" dirty="0"/>
            </a:br>
            <a:endParaRPr lang="fr-FR" sz="1350" dirty="0"/>
          </a:p>
        </p:txBody>
      </p:sp>
      <p:pic>
        <p:nvPicPr>
          <p:cNvPr id="4098" name="Picture 2" descr="RÃ©sultat de recherche d'images pour &quot;Lamarck&quot;">
            <a:extLst>
              <a:ext uri="{FF2B5EF4-FFF2-40B4-BE49-F238E27FC236}">
                <a16:creationId xmlns:a16="http://schemas.microsoft.com/office/drawing/2014/main" id="{79BCA95F-E896-4E13-8B31-A8F9A0B44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99" y="1862418"/>
            <a:ext cx="5510047" cy="39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agu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5_TF02901025.potx" id="{28321B1A-4EE3-4769-AF44-038F34A54786}" vid="{15D348D7-834F-48CE-BAD9-7B196DDE4898}"/>
    </a:ext>
  </a:extLst>
</a:theme>
</file>

<file path=ppt/theme/theme2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 vagues (grand écran)</Template>
  <TotalTime>188</TotalTime>
  <Words>747</Words>
  <Application>Microsoft Office PowerPoint</Application>
  <PresentationFormat>Grand écran</PresentationFormat>
  <Paragraphs>162</Paragraphs>
  <Slides>30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Linux Libertine</vt:lpstr>
      <vt:lpstr>Vagues 16x9</vt:lpstr>
      <vt:lpstr>PB1 Classification des espèces </vt:lpstr>
      <vt:lpstr>Notion d’espèce</vt:lpstr>
      <vt:lpstr>La classification à  quoi ça sert?</vt:lpstr>
      <vt:lpstr>Présentation PowerPoint</vt:lpstr>
      <vt:lpstr>Présentation PowerPoint</vt:lpstr>
      <vt:lpstr>Al Jahiz (776-868) "Livre des Animaux " première théorie de l’évolution près de 1000 ans avant Darwin </vt:lpstr>
      <vt:lpstr>Présentation PowerPoint</vt:lpstr>
      <vt:lpstr>Présentation PowerPoint</vt:lpstr>
      <vt:lpstr>Jean-Baptiste de Lamarck : 1809  "Philosophie zoologique" , transformisme et génération spontanée, transmission des caractères acquis. </vt:lpstr>
      <vt:lpstr>Charles Darwin : 1856 "Origine des espèces", évolution, spéciation , sélection naturelle</vt:lpstr>
      <vt:lpstr>Présentation PowerPoint</vt:lpstr>
      <vt:lpstr>LUCA ou DACU</vt:lpstr>
      <vt:lpstr>Présentation PowerPoint</vt:lpstr>
      <vt:lpstr>Arbre de filiation fédéral</vt:lpstr>
      <vt:lpstr>Végétaux (lignée verte)</vt:lpstr>
      <vt:lpstr>Eponges</vt:lpstr>
      <vt:lpstr>Cnidaires</vt:lpstr>
      <vt:lpstr>Cténaires</vt:lpstr>
      <vt:lpstr>Vers plats</vt:lpstr>
      <vt:lpstr>Vers</vt:lpstr>
      <vt:lpstr>Mollusques</vt:lpstr>
      <vt:lpstr>Bryozoaires</vt:lpstr>
      <vt:lpstr>Arthropodes</vt:lpstr>
      <vt:lpstr>Echinodermes</vt:lpstr>
      <vt:lpstr>Urochordés</vt:lpstr>
      <vt:lpstr>Poissons cartilagineux</vt:lpstr>
      <vt:lpstr>Poissons osseux</vt:lpstr>
      <vt:lpstr>Tétrapodes</vt:lpstr>
      <vt:lpstr>Conclusion</vt:lpstr>
      <vt:lpstr>Références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des espèces</dc:title>
  <dc:creator>Christophe Balisky</dc:creator>
  <cp:lastModifiedBy>Christophe Balisky</cp:lastModifiedBy>
  <cp:revision>158</cp:revision>
  <dcterms:created xsi:type="dcterms:W3CDTF">2019-01-12T13:05:59Z</dcterms:created>
  <dcterms:modified xsi:type="dcterms:W3CDTF">2020-01-15T11:22:56Z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